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9" r:id="rId7"/>
    <p:sldId id="277" r:id="rId8"/>
    <p:sldId id="270" r:id="rId9"/>
    <p:sldId id="281" r:id="rId10"/>
    <p:sldId id="279" r:id="rId11"/>
    <p:sldId id="276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2" autoAdjust="0"/>
    <p:restoredTop sz="87949" autoAdjust="0"/>
  </p:normalViewPr>
  <p:slideViewPr>
    <p:cSldViewPr snapToGrid="0" showGuides="1">
      <p:cViewPr varScale="1">
        <p:scale>
          <a:sx n="60" d="100"/>
          <a:sy n="60" d="100"/>
        </p:scale>
        <p:origin x="-8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06.09.2022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06.09.2022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228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06.09.2022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ru-RU" sz="3200" dirty="0"/>
              <a:t>биологическая безопасность биотехнологических производств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92" y="5056148"/>
            <a:ext cx="5213941" cy="791759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Лектор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к.б.н.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Ултанбекова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г.Д</a:t>
            </a:r>
            <a:r>
              <a:rPr lang="ru-RU" b="1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712382" y="717912"/>
            <a:ext cx="5667168" cy="5305661"/>
          </a:xfrm>
        </p:spPr>
      </p:sp>
      <p:pic>
        <p:nvPicPr>
          <p:cNvPr id="9" name="Рисунок 8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127051" y="8506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279451" y="10030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52" y="1556600"/>
            <a:ext cx="5086350" cy="559279"/>
          </a:xfrm>
        </p:spPr>
        <p:txBody>
          <a:bodyPr rtlCol="0"/>
          <a:lstStyle/>
          <a:p>
            <a:pPr algn="ctr"/>
            <a:r>
              <a:rPr lang="ru-RU" sz="3600" dirty="0"/>
              <a:t>СОДЕРЖАНИЕ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063256" y="850604"/>
            <a:ext cx="5082363" cy="5390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 l="12255" t="18732" r="59677" b="33772"/>
          <a:stretch/>
        </p:blipFill>
        <p:spPr bwMode="auto">
          <a:xfrm>
            <a:off x="4938306" y="425302"/>
            <a:ext cx="2046767" cy="185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24083" y="2434856"/>
            <a:ext cx="52418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●</a:t>
            </a:r>
            <a:r>
              <a:rPr lang="ru-RU" sz="2400" b="1" dirty="0" smtClean="0">
                <a:solidFill>
                  <a:schemeClr val="bg1"/>
                </a:solidFill>
              </a:rPr>
              <a:t>Понятие </a:t>
            </a:r>
            <a:r>
              <a:rPr lang="ru-RU" sz="2400" b="1" dirty="0">
                <a:solidFill>
                  <a:schemeClr val="bg1"/>
                </a:solidFill>
              </a:rPr>
              <a:t>«безопасность биотехнологии»;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●</a:t>
            </a:r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bg1"/>
                </a:solidFill>
              </a:rPr>
              <a:t>Основные источники эмиссии биотехнологических производств</a:t>
            </a:r>
            <a:r>
              <a:rPr lang="kk-KZ" sz="2400" b="1" dirty="0">
                <a:solidFill>
                  <a:schemeClr val="bg1"/>
                </a:solidFill>
              </a:rPr>
              <a:t>;</a:t>
            </a:r>
            <a:endParaRPr lang="ru-RU" sz="2400" b="1" dirty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Объекты биотехнологии.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5073" y="5456327"/>
            <a:ext cx="5082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endParaRPr lang="ru-RU" sz="2400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96" y="1985113"/>
            <a:ext cx="7137748" cy="4383789"/>
          </a:xfrm>
        </p:spPr>
        <p:txBody>
          <a:bodyPr rtlCol="0"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/>
              <a:t>Каждый этап биотехнологического процесса - это, практически, законченный цикл работы с ПБА и для каждого из них определены конкретные требования биологической безопасности. Они относятся к помещениям и оборудованию, средствам индивидуальной защиты, обеззараживанию твердых и жидких отходов, а также процесс допуска сотрудников к проведению работ в биотехнологическом блоке «заразных» помещений. Соответственно, все этапы работы с ПБА для проведения биотехнологического процесса должны быть правильно оформлены: иметь санитарно-эпидемиологической заключение о наличии условий для выполнения данного вида работ и соответствия нормативным документам, и лицензию на проведение работ.</a:t>
            </a:r>
            <a:endParaRPr lang="ru-RU" sz="2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35" y="953369"/>
            <a:ext cx="5544621" cy="1325563"/>
          </a:xfrm>
        </p:spPr>
        <p:txBody>
          <a:bodyPr rtlCol="0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Понятие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>
                <a:solidFill>
                  <a:schemeClr val="accent5"/>
                </a:solidFill>
              </a:rPr>
              <a:t>«безопасность биотехнологии</a:t>
            </a:r>
            <a:r>
              <a:rPr lang="ru-RU" dirty="0" smtClean="0">
                <a:solidFill>
                  <a:schemeClr val="accent5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9252" t="28330" r="40320" b="35163"/>
          <a:stretch/>
        </p:blipFill>
        <p:spPr bwMode="auto">
          <a:xfrm>
            <a:off x="7623544" y="1095156"/>
            <a:ext cx="4451497" cy="3859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99595"/>
            <a:ext cx="7426583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Объекты </a:t>
            </a:r>
            <a:r>
              <a:rPr lang="ru-RU" dirty="0" smtClean="0">
                <a:solidFill>
                  <a:schemeClr val="accent5"/>
                </a:solidFill>
              </a:rPr>
              <a:t>биотехнологии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3" name="Прямоугольник 2"/>
          <p:cNvSpPr/>
          <p:nvPr/>
        </p:nvSpPr>
        <p:spPr>
          <a:xfrm>
            <a:off x="191385" y="1424763"/>
            <a:ext cx="74321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/>
                </a:solidFill>
              </a:rPr>
              <a:t>Объектами биотехнологии являются организмы разных групп: эукариоты, прокариоты, археи, вирусы, а также ассоциативные </a:t>
            </a:r>
            <a:r>
              <a:rPr lang="ru-RU" sz="2400" dirty="0" smtClean="0">
                <a:solidFill>
                  <a:schemeClr val="accent5"/>
                </a:solidFill>
              </a:rPr>
              <a:t>культуры </a:t>
            </a:r>
            <a:r>
              <a:rPr lang="ru-RU" sz="2400" dirty="0">
                <a:solidFill>
                  <a:schemeClr val="accent5"/>
                </a:solidFill>
              </a:rPr>
              <a:t>и биоценозы. В биотехнологических производствах </a:t>
            </a:r>
            <a:r>
              <a:rPr lang="ru-RU" sz="2400" dirty="0" smtClean="0">
                <a:solidFill>
                  <a:schemeClr val="accent5"/>
                </a:solidFill>
              </a:rPr>
              <a:t>используются</a:t>
            </a:r>
            <a:r>
              <a:rPr lang="ru-RU" sz="2400" dirty="0">
                <a:solidFill>
                  <a:schemeClr val="accent5"/>
                </a:solidFill>
              </a:rPr>
              <a:t>: бактерии, грибы, одноклеточные водоросли, простейшие, </a:t>
            </a:r>
            <a:r>
              <a:rPr lang="ru-RU" sz="2400" dirty="0" smtClean="0">
                <a:solidFill>
                  <a:schemeClr val="accent5"/>
                </a:solidFill>
              </a:rPr>
              <a:t>вирусы</a:t>
            </a:r>
            <a:r>
              <a:rPr lang="ru-RU" sz="2400" dirty="0">
                <a:solidFill>
                  <a:schemeClr val="accent5"/>
                </a:solidFill>
              </a:rPr>
              <a:t>, клетки (ткани) растений и животных, а также эндо- и </a:t>
            </a:r>
            <a:r>
              <a:rPr lang="ru-RU" sz="2400" dirty="0" err="1">
                <a:solidFill>
                  <a:schemeClr val="accent5"/>
                </a:solidFill>
              </a:rPr>
              <a:t>экзопродукты</a:t>
            </a:r>
            <a:r>
              <a:rPr lang="ru-RU" sz="2400" dirty="0">
                <a:solidFill>
                  <a:schemeClr val="accent5"/>
                </a:solidFill>
              </a:rPr>
              <a:t> жизнедеятельности организмов (белки, ферменты, </a:t>
            </a:r>
            <a:r>
              <a:rPr lang="ru-RU" sz="2400" dirty="0" smtClean="0">
                <a:solidFill>
                  <a:schemeClr val="accent5"/>
                </a:solidFill>
              </a:rPr>
              <a:t>нуклеиновые </a:t>
            </a:r>
            <a:r>
              <a:rPr lang="ru-RU" sz="2400" dirty="0">
                <a:solidFill>
                  <a:schemeClr val="accent5"/>
                </a:solidFill>
              </a:rPr>
              <a:t>кислоты, аминокислоты, липиды, простагландины и др.). В настоящее время наиболее широкое применение находят </a:t>
            </a:r>
            <a:r>
              <a:rPr lang="ru-RU" sz="2400" dirty="0" smtClean="0">
                <a:solidFill>
                  <a:schemeClr val="accent5"/>
                </a:solidFill>
              </a:rPr>
              <a:t>бактерии</a:t>
            </a:r>
            <a:r>
              <a:rPr lang="ru-RU" sz="2400" dirty="0">
                <a:solidFill>
                  <a:schemeClr val="accent5"/>
                </a:solidFill>
              </a:rPr>
              <a:t>, актиномицеты, грибы и </a:t>
            </a:r>
            <a:r>
              <a:rPr lang="ru-RU" sz="2400" dirty="0" smtClean="0">
                <a:solidFill>
                  <a:schemeClr val="accent5"/>
                </a:solidFill>
              </a:rPr>
              <a:t>дрожжи.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3" t="40310" r="5552" b="4031"/>
          <a:stretch/>
        </p:blipFill>
        <p:spPr bwMode="auto">
          <a:xfrm>
            <a:off x="7719237" y="1180213"/>
            <a:ext cx="4334540" cy="454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56" y="393269"/>
            <a:ext cx="9288585" cy="1325563"/>
          </a:xfrm>
        </p:spPr>
        <p:txBody>
          <a:bodyPr rtlCol="0"/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>О</a:t>
            </a:r>
            <a:r>
              <a:rPr lang="ru-RU" cap="none" dirty="0">
                <a:solidFill>
                  <a:schemeClr val="accent5"/>
                </a:solidFill>
              </a:rPr>
              <a:t>сновные источники эмиссии биотехнологических </a:t>
            </a:r>
            <a:r>
              <a:rPr lang="ru-RU" cap="none" dirty="0" smtClean="0">
                <a:solidFill>
                  <a:schemeClr val="accent5"/>
                </a:solidFill>
              </a:rPr>
              <a:t>производств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2139" t="14832" r="25882" b="23944"/>
          <a:stretch/>
        </p:blipFill>
        <p:spPr bwMode="auto">
          <a:xfrm>
            <a:off x="8144540" y="1307804"/>
            <a:ext cx="3365202" cy="286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16899" r="20640" b="12093"/>
          <a:stretch/>
        </p:blipFill>
        <p:spPr bwMode="auto">
          <a:xfrm>
            <a:off x="308344" y="1137684"/>
            <a:ext cx="7453424" cy="486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14883" r="21250" b="21085"/>
          <a:stretch/>
        </p:blipFill>
        <p:spPr bwMode="auto">
          <a:xfrm>
            <a:off x="914399" y="536088"/>
            <a:ext cx="10919637" cy="558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836" y="180618"/>
            <a:ext cx="6948118" cy="1456796"/>
          </a:xfrm>
        </p:spPr>
        <p:txBody>
          <a:bodyPr/>
          <a:lstStyle/>
          <a:p>
            <a:pPr algn="ctr"/>
            <a:r>
              <a:rPr lang="kk-KZ" sz="3600" dirty="0" smtClean="0">
                <a:solidFill>
                  <a:schemeClr val="accent5"/>
                </a:solidFill>
              </a:rPr>
              <a:t>Основные направления развития биотехнологии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9" t="40587" r="35089" b="9618"/>
          <a:stretch/>
        </p:blipFill>
        <p:spPr bwMode="auto">
          <a:xfrm>
            <a:off x="329608" y="1435395"/>
            <a:ext cx="7304569" cy="51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13024" r="33721" b="13798"/>
          <a:stretch/>
        </p:blipFill>
        <p:spPr bwMode="auto">
          <a:xfrm>
            <a:off x="7634177" y="574156"/>
            <a:ext cx="4415215" cy="55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30" y="4537854"/>
            <a:ext cx="4540440" cy="503167"/>
          </a:xfrm>
        </p:spPr>
        <p:txBody>
          <a:bodyPr rtlCol="0"/>
          <a:lstStyle/>
          <a:p>
            <a:pPr rtl="0"/>
            <a:r>
              <a:rPr lang="en-US" dirty="0" smtClean="0"/>
              <a:t>ultanbekova77</a:t>
            </a:r>
            <a:r>
              <a:rPr lang="ru-RU" dirty="0" smtClean="0"/>
              <a:t>@</a:t>
            </a:r>
            <a:r>
              <a:rPr lang="en-US" dirty="0" smtClean="0"/>
              <a:t>mail.ru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41" y="3431647"/>
            <a:ext cx="5011410" cy="921807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проспект Aль-Фараби 71, Алматы 050040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01F212-213F-4FEB-9760-999F82D6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5"/>
          <a:stretch/>
        </p:blipFill>
        <p:spPr>
          <a:xfrm>
            <a:off x="0" y="0"/>
            <a:ext cx="12192000" cy="33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ция №1 ПиА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Лекция №1 ПиА</Template>
  <TotalTime>0</TotalTime>
  <Words>244</Words>
  <Application>Microsoft Office PowerPoint</Application>
  <PresentationFormat>Произвольный</PresentationFormat>
  <Paragraphs>27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Лекция №1 ПиА</vt:lpstr>
      <vt:lpstr>биологическая безопасность биотехнологических производств</vt:lpstr>
      <vt:lpstr>СОДЕРЖАНИЕ</vt:lpstr>
      <vt:lpstr>Понятие  «безопасность биотехнологии»  </vt:lpstr>
      <vt:lpstr>Объекты биотехнологии</vt:lpstr>
      <vt:lpstr>Основные источники эмиссии биотехнологических производств  </vt:lpstr>
      <vt:lpstr>Презентация PowerPoint</vt:lpstr>
      <vt:lpstr>Основные направления развития биотехнологии</vt:lpstr>
      <vt:lpstr>Спасибо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2022-09-04T17:48:37Z</dcterms:created>
  <dcterms:modified xsi:type="dcterms:W3CDTF">2022-09-06T04:05:44Z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